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8" r:id="rId12"/>
    <p:sldId id="265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47"/>
    <p:restoredTop sz="96327"/>
  </p:normalViewPr>
  <p:slideViewPr>
    <p:cSldViewPr snapToGrid="0">
      <p:cViewPr>
        <p:scale>
          <a:sx n="120" d="100"/>
          <a:sy n="120" d="100"/>
        </p:scale>
        <p:origin x="116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A088EB-02EE-755B-2545-5699BAE07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8643" y="1113282"/>
            <a:ext cx="6139431" cy="2396681"/>
          </a:xfrm>
        </p:spPr>
        <p:txBody>
          <a:bodyPr>
            <a:normAutofit/>
          </a:bodyPr>
          <a:lstStyle/>
          <a:p>
            <a:r>
              <a:rPr lang="pt-BR" dirty="0"/>
              <a:t>Projeto integrador módulo </a:t>
            </a:r>
            <a:r>
              <a:rPr lang="pt-BR" dirty="0" err="1"/>
              <a:t>ii</a:t>
            </a:r>
            <a:br>
              <a:rPr lang="pt-BR" dirty="0"/>
            </a:br>
            <a:r>
              <a:rPr lang="pt-BR" dirty="0" err="1"/>
              <a:t>Machine</a:t>
            </a:r>
            <a:r>
              <a:rPr lang="pt-BR" dirty="0"/>
              <a:t> Learning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1883FF-6142-20A7-D6E7-922F91512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8785" y="3602038"/>
            <a:ext cx="6175347" cy="2052720"/>
          </a:xfrm>
        </p:spPr>
        <p:txBody>
          <a:bodyPr>
            <a:normAutofit/>
          </a:bodyPr>
          <a:lstStyle/>
          <a:p>
            <a:r>
              <a:rPr lang="pt-BR" dirty="0"/>
              <a:t>Professor: Daniel Xavier</a:t>
            </a:r>
          </a:p>
          <a:p>
            <a:r>
              <a:rPr lang="pt-BR" dirty="0"/>
              <a:t>Alunos: </a:t>
            </a:r>
          </a:p>
          <a:p>
            <a:r>
              <a:rPr lang="pt-BR" dirty="0"/>
              <a:t>	</a:t>
            </a:r>
            <a:r>
              <a:rPr lang="pt-BR" dirty="0" err="1"/>
              <a:t>lucas</a:t>
            </a:r>
            <a:r>
              <a:rPr lang="pt-BR" dirty="0"/>
              <a:t> Tadeu </a:t>
            </a:r>
            <a:r>
              <a:rPr lang="pt-BR" dirty="0" err="1"/>
              <a:t>studart</a:t>
            </a:r>
            <a:r>
              <a:rPr lang="pt-BR" dirty="0"/>
              <a:t> de carvalho</a:t>
            </a:r>
          </a:p>
          <a:p>
            <a:r>
              <a:rPr lang="pt-BR" dirty="0"/>
              <a:t>	marcos rodrigues </a:t>
            </a:r>
            <a:r>
              <a:rPr lang="pt-BR" dirty="0" err="1"/>
              <a:t>brugnaro</a:t>
            </a:r>
            <a:endParaRPr lang="pt-BR" dirty="0"/>
          </a:p>
        </p:txBody>
      </p:sp>
      <p:sp>
        <p:nvSpPr>
          <p:cNvPr id="10" name="Round Diagonal Corner Rectangle 6">
            <a:extLst>
              <a:ext uri="{FF2B5EF4-FFF2-40B4-BE49-F238E27FC236}">
                <a16:creationId xmlns:a16="http://schemas.microsoft.com/office/drawing/2014/main" id="{CB130D74-9A04-42D9-91F9-699BA7DCE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objeto, relógio, bola&#10;&#10;Descrição gerada automaticamente">
            <a:extLst>
              <a:ext uri="{FF2B5EF4-FFF2-40B4-BE49-F238E27FC236}">
                <a16:creationId xmlns:a16="http://schemas.microsoft.com/office/drawing/2014/main" id="{B3CF715E-F994-AC0D-0EE3-418066F23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44" b="-2"/>
          <a:stretch/>
        </p:blipFill>
        <p:spPr>
          <a:xfrm>
            <a:off x="1135974" y="1136606"/>
            <a:ext cx="3178638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03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292614-E0FD-018A-23DE-51804AC53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pt-BR" sz="3200">
                <a:solidFill>
                  <a:srgbClr val="FFFFFF"/>
                </a:solidFill>
              </a:rPr>
              <a:t>amazon sagemaker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E1FA69-DC3F-B2BF-B54E-BD88C7512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pt-BR" sz="1400">
                <a:solidFill>
                  <a:srgbClr val="FFFFFF"/>
                </a:solidFill>
              </a:rPr>
              <a:t>Utilizamos o serviço Amazon Sagemaker para conectar com o repositório onde versionamos o jupyter notebook desenvolvido.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36E0ACE9-C38B-62E4-3E2D-F0ECAE326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335" y="1620838"/>
            <a:ext cx="6844045" cy="338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21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6649B-5F9F-4857-1610-797EE3D64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bibliotecas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84F6D5-668E-60BC-18F7-B553CC029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05" y="1776213"/>
            <a:ext cx="6211186" cy="48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07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F90E3-4ECF-FEBE-82B0-744319709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Carregamento dos </a:t>
            </a:r>
            <a:r>
              <a:rPr lang="pt-BR" dirty="0" err="1"/>
              <a:t>datasets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F5E51E-EC35-87A3-DBF6-9DE6234F3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Observem que estamos carregando os </a:t>
            </a:r>
            <a:r>
              <a:rPr lang="pt-BR" dirty="0" err="1"/>
              <a:t>datasets</a:t>
            </a:r>
            <a:r>
              <a:rPr lang="pt-BR" dirty="0"/>
              <a:t> com extensão .parquet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EF227D-47B6-1113-F9D3-873B52D1F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12" y="2889793"/>
            <a:ext cx="9875099" cy="258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61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09FDDF-F2F2-8B70-3598-AFEC058E8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exploratória dos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D16D08-249E-5D28-A7F7-BC0ACA22B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63503"/>
            <a:ext cx="77724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37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54FE75-5AA7-4AB9-3B2F-C42ED3527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de calor com correlações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A1A5B1-E4B3-9BD2-6C9A-2006714CE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Observamos correlações entre as </a:t>
            </a:r>
            <a:r>
              <a:rPr lang="pt-BR" dirty="0" err="1"/>
              <a:t>features</a:t>
            </a:r>
            <a:r>
              <a:rPr lang="pt-BR" dirty="0"/>
              <a:t>:</a:t>
            </a:r>
          </a:p>
          <a:p>
            <a:r>
              <a:rPr lang="pt-BR" dirty="0"/>
              <a:t> </a:t>
            </a:r>
            <a:r>
              <a:rPr lang="pt-BR" dirty="0" err="1"/>
              <a:t>price_range</a:t>
            </a:r>
            <a:r>
              <a:rPr lang="pt-BR" dirty="0"/>
              <a:t> e </a:t>
            </a:r>
            <a:r>
              <a:rPr lang="pt-BR" dirty="0" err="1"/>
              <a:t>ram</a:t>
            </a:r>
            <a:endParaRPr lang="pt-BR" dirty="0"/>
          </a:p>
          <a:p>
            <a:r>
              <a:rPr lang="pt-BR" dirty="0" err="1"/>
              <a:t>sc_h</a:t>
            </a:r>
            <a:r>
              <a:rPr lang="pt-BR" dirty="0"/>
              <a:t> e </a:t>
            </a:r>
            <a:r>
              <a:rPr lang="pt-BR" dirty="0" err="1"/>
              <a:t>pol</a:t>
            </a:r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A054F9-2459-86B6-9566-68A00957F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4068191"/>
            <a:ext cx="77724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87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E4DFF-014B-2C2F-5DC9-436E808D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de calor com correlações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760CCF-70FA-B8E5-10BA-E032CDB1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271" y="1744251"/>
            <a:ext cx="8098281" cy="476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45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5A139C-586F-C93F-52A1-5AD2BE05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pt-BR" sz="3200">
                <a:solidFill>
                  <a:srgbClr val="FFFFFF"/>
                </a:solidFill>
              </a:rPr>
              <a:t>Verificando correlação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253E6A-657B-1F8E-098E-6F91D35B7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pt-BR" sz="1400" dirty="0">
                <a:solidFill>
                  <a:srgbClr val="FFFFFF"/>
                </a:solidFill>
              </a:rPr>
              <a:t>Verificamos a correlação de todas as </a:t>
            </a:r>
            <a:r>
              <a:rPr lang="pt-BR" sz="1400" dirty="0" err="1">
                <a:solidFill>
                  <a:srgbClr val="FFFFFF"/>
                </a:solidFill>
              </a:rPr>
              <a:t>features</a:t>
            </a:r>
            <a:r>
              <a:rPr lang="pt-BR" sz="1400" dirty="0">
                <a:solidFill>
                  <a:srgbClr val="FFFFFF"/>
                </a:solidFill>
              </a:rPr>
              <a:t> com </a:t>
            </a:r>
            <a:r>
              <a:rPr lang="pt-BR" sz="1400" dirty="0" err="1">
                <a:solidFill>
                  <a:srgbClr val="FFFFFF"/>
                </a:solidFill>
              </a:rPr>
              <a:t>price_range</a:t>
            </a:r>
            <a:r>
              <a:rPr lang="pt-BR" sz="1400" dirty="0">
                <a:solidFill>
                  <a:srgbClr val="FFFFFF"/>
                </a:solidFill>
              </a:rPr>
              <a:t> após processo de </a:t>
            </a:r>
            <a:r>
              <a:rPr lang="pt-BR" sz="1400" dirty="0" err="1">
                <a:solidFill>
                  <a:srgbClr val="FFFFFF"/>
                </a:solidFill>
              </a:rPr>
              <a:t>feature</a:t>
            </a:r>
            <a:r>
              <a:rPr lang="pt-BR" sz="1400" dirty="0">
                <a:solidFill>
                  <a:srgbClr val="FFFFFF"/>
                </a:solidFill>
              </a:rPr>
              <a:t> </a:t>
            </a:r>
            <a:r>
              <a:rPr lang="pt-BR" sz="1400" dirty="0" err="1">
                <a:solidFill>
                  <a:srgbClr val="FFFFFF"/>
                </a:solidFill>
              </a:rPr>
              <a:t>engineering</a:t>
            </a:r>
            <a:endParaRPr lang="pt-BR" sz="1400" dirty="0">
              <a:solidFill>
                <a:srgbClr val="FFFFFF"/>
              </a:solidFill>
            </a:endParaRPr>
          </a:p>
          <a:p>
            <a:r>
              <a:rPr lang="pt-BR" sz="1400" dirty="0">
                <a:solidFill>
                  <a:srgbClr val="FFFFFF"/>
                </a:solidFill>
              </a:rPr>
              <a:t>Observamos que a memória </a:t>
            </a:r>
            <a:r>
              <a:rPr lang="pt-BR" sz="1400" dirty="0" err="1">
                <a:solidFill>
                  <a:srgbClr val="FFFFFF"/>
                </a:solidFill>
              </a:rPr>
              <a:t>ram</a:t>
            </a:r>
            <a:r>
              <a:rPr lang="pt-BR" sz="1400" dirty="0">
                <a:solidFill>
                  <a:srgbClr val="FFFFFF"/>
                </a:solidFill>
              </a:rPr>
              <a:t> (</a:t>
            </a:r>
            <a:r>
              <a:rPr lang="pt-BR" sz="1400" dirty="0" err="1">
                <a:solidFill>
                  <a:srgbClr val="FFFFFF"/>
                </a:solidFill>
              </a:rPr>
              <a:t>ram</a:t>
            </a:r>
            <a:r>
              <a:rPr lang="pt-BR" sz="1400" dirty="0">
                <a:solidFill>
                  <a:srgbClr val="FFFFFF"/>
                </a:solidFill>
              </a:rPr>
              <a:t>) do dispositivo tem uma forte correlação com o valor do dispositivo (</a:t>
            </a:r>
            <a:r>
              <a:rPr lang="pt-BR" sz="1400" dirty="0" err="1">
                <a:solidFill>
                  <a:srgbClr val="FFFFFF"/>
                </a:solidFill>
              </a:rPr>
              <a:t>price_range</a:t>
            </a:r>
            <a:r>
              <a:rPr lang="pt-BR" sz="1400" dirty="0">
                <a:solidFill>
                  <a:srgbClr val="FFFFFF"/>
                </a:solidFill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186C33A2-12E5-EB94-DB70-05897615C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126" y="643467"/>
            <a:ext cx="6747348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01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8CCC5-005E-E9B2-91DE-DBA1B05E6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384952-B821-78A0-F5F5-9E9694731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99F5DA8-0FAF-678E-D733-CCE1AA8A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550" y="3292324"/>
            <a:ext cx="8895721" cy="328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99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4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F1CD15E-6E0E-66F9-35E8-CCD903267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pt-BR" sz="3100" dirty="0"/>
              <a:t>Base de dados classificação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Espaço Reservado para Conteúdo 2">
            <a:extLst>
              <a:ext uri="{FF2B5EF4-FFF2-40B4-BE49-F238E27FC236}">
                <a16:creationId xmlns:a16="http://schemas.microsoft.com/office/drawing/2014/main" id="{53D0B0D6-3BAA-14EB-1DA8-6DC3C5420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r>
              <a:rPr lang="pt-BR" sz="1800" dirty="0"/>
              <a:t>Origem: Dados provenientes do site </a:t>
            </a:r>
            <a:r>
              <a:rPr lang="pt-BR" sz="1800" dirty="0" err="1"/>
              <a:t>kaggle</a:t>
            </a:r>
            <a:endParaRPr lang="pt-BR" sz="1800" dirty="0"/>
          </a:p>
          <a:p>
            <a:r>
              <a:rPr lang="pt-BR" sz="1800" dirty="0"/>
              <a:t>Nome: Mobile </a:t>
            </a:r>
            <a:r>
              <a:rPr lang="pt-BR" sz="1800" dirty="0" err="1"/>
              <a:t>Price</a:t>
            </a:r>
            <a:r>
              <a:rPr lang="pt-BR" sz="1800" dirty="0"/>
              <a:t> </a:t>
            </a:r>
            <a:r>
              <a:rPr lang="pt-BR" sz="1800" dirty="0" err="1"/>
              <a:t>Classification</a:t>
            </a:r>
            <a:endParaRPr lang="pt-BR" sz="1800" dirty="0"/>
          </a:p>
          <a:p>
            <a:r>
              <a:rPr lang="pt-BR" sz="1800" dirty="0"/>
              <a:t>Tarefa: Classificação de preços dos dispositivos mobile relacionando com suas características de hardware</a:t>
            </a:r>
          </a:p>
          <a:p>
            <a:r>
              <a:rPr lang="pt-BR" sz="1800" dirty="0"/>
              <a:t>0 (</a:t>
            </a:r>
            <a:r>
              <a:rPr lang="pt-BR" sz="1800" dirty="0" err="1"/>
              <a:t>low</a:t>
            </a:r>
            <a:r>
              <a:rPr lang="pt-BR" sz="1800" dirty="0"/>
              <a:t> </a:t>
            </a:r>
            <a:r>
              <a:rPr lang="pt-BR" sz="1800" dirty="0" err="1"/>
              <a:t>cost</a:t>
            </a:r>
            <a:r>
              <a:rPr lang="pt-BR" sz="1800" dirty="0"/>
              <a:t>)</a:t>
            </a:r>
          </a:p>
          <a:p>
            <a:r>
              <a:rPr lang="pt-BR" sz="1800" dirty="0"/>
              <a:t>1 (</a:t>
            </a:r>
            <a:r>
              <a:rPr lang="pt-BR" sz="1800" dirty="0" err="1"/>
              <a:t>medium</a:t>
            </a:r>
            <a:r>
              <a:rPr lang="pt-BR" sz="1800" dirty="0"/>
              <a:t> </a:t>
            </a:r>
            <a:r>
              <a:rPr lang="pt-BR" sz="1800" dirty="0" err="1"/>
              <a:t>cost</a:t>
            </a:r>
            <a:r>
              <a:rPr lang="pt-BR" sz="1800" dirty="0"/>
              <a:t>)</a:t>
            </a:r>
          </a:p>
          <a:p>
            <a:r>
              <a:rPr lang="pt-BR" sz="1800" dirty="0"/>
              <a:t>2 (high </a:t>
            </a:r>
            <a:r>
              <a:rPr lang="pt-BR" sz="1800" dirty="0" err="1"/>
              <a:t>cost</a:t>
            </a:r>
            <a:r>
              <a:rPr lang="pt-BR" sz="1800" dirty="0"/>
              <a:t>)</a:t>
            </a:r>
          </a:p>
          <a:p>
            <a:r>
              <a:rPr lang="pt-BR" sz="1800" dirty="0"/>
              <a:t>3 (</a:t>
            </a:r>
            <a:r>
              <a:rPr lang="pt-BR" sz="1800" dirty="0" err="1"/>
              <a:t>very</a:t>
            </a:r>
            <a:r>
              <a:rPr lang="pt-BR" sz="1800" dirty="0"/>
              <a:t> high </a:t>
            </a:r>
            <a:r>
              <a:rPr lang="pt-BR" sz="1800" dirty="0" err="1"/>
              <a:t>cost</a:t>
            </a:r>
            <a:r>
              <a:rPr lang="pt-BR" sz="1800" dirty="0"/>
              <a:t>)</a:t>
            </a:r>
          </a:p>
          <a:p>
            <a:endParaRPr lang="pt-BR" sz="1800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117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03287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CE5A8-9C93-932F-9990-116ABC0C3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Dicionário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861CE5-44FB-DFA5-3E7E-9AF52A7C5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Dataset</a:t>
            </a:r>
            <a:r>
              <a:rPr lang="pt-BR" dirty="0"/>
              <a:t> previamente dividido em treino e teste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7B179F-D725-D036-4AD3-8EBD4EA54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3107212"/>
            <a:ext cx="9905999" cy="241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33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BC0710-16A3-D557-6154-DE2A7EB76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C3DD13-C881-38A4-87C8-E609791B4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Criação do </a:t>
            </a:r>
            <a:r>
              <a:rPr lang="pt-BR" dirty="0" err="1"/>
              <a:t>bucket</a:t>
            </a:r>
            <a:r>
              <a:rPr lang="pt-BR" dirty="0"/>
              <a:t> </a:t>
            </a:r>
            <a:r>
              <a:rPr lang="pt-BR" dirty="0" err="1"/>
              <a:t>cellphone</a:t>
            </a:r>
            <a:r>
              <a:rPr lang="pt-BR" dirty="0"/>
              <a:t>-data utilizando o serviço </a:t>
            </a:r>
            <a:r>
              <a:rPr lang="pt-BR" dirty="0" err="1"/>
              <a:t>Amazon</a:t>
            </a:r>
            <a:r>
              <a:rPr lang="pt-BR" dirty="0"/>
              <a:t> S3 (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Storage</a:t>
            </a:r>
            <a:r>
              <a:rPr lang="pt-BR" dirty="0"/>
              <a:t> Service)</a:t>
            </a:r>
          </a:p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03678BD-EC32-FF29-6E07-BDDFDA0F9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329" y="3303395"/>
            <a:ext cx="7161341" cy="315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47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36A9B-A4B5-D8CF-0DE2-84FA42C6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importação dos dados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526E6E-4497-8ED4-057D-602132D82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Criação de um </a:t>
            </a:r>
            <a:r>
              <a:rPr lang="pt-BR" dirty="0" err="1"/>
              <a:t>bucket</a:t>
            </a:r>
            <a:r>
              <a:rPr lang="pt-BR" dirty="0"/>
              <a:t> para importação do </a:t>
            </a:r>
            <a:r>
              <a:rPr lang="pt-BR" dirty="0" err="1"/>
              <a:t>dataset</a:t>
            </a:r>
            <a:r>
              <a:rPr lang="pt-BR" dirty="0"/>
              <a:t> de treino extensão .</a:t>
            </a:r>
            <a:r>
              <a:rPr lang="pt-BR" dirty="0" err="1"/>
              <a:t>csv</a:t>
            </a:r>
            <a:r>
              <a:rPr lang="pt-BR" dirty="0"/>
              <a:t> com nome </a:t>
            </a:r>
            <a:r>
              <a:rPr lang="pt-BR" dirty="0" err="1"/>
              <a:t>train_data</a:t>
            </a:r>
            <a:r>
              <a:rPr lang="pt-BR" dirty="0"/>
              <a:t> e outro </a:t>
            </a:r>
            <a:r>
              <a:rPr lang="pt-BR" dirty="0" err="1"/>
              <a:t>bucket</a:t>
            </a:r>
            <a:r>
              <a:rPr lang="pt-BR" dirty="0"/>
              <a:t>  para armazenar o </a:t>
            </a:r>
            <a:r>
              <a:rPr lang="pt-BR" dirty="0" err="1"/>
              <a:t>dataset</a:t>
            </a:r>
            <a:r>
              <a:rPr lang="pt-BR" dirty="0"/>
              <a:t> de treino convertido na extensão .parquet como nome </a:t>
            </a:r>
            <a:r>
              <a:rPr lang="pt-BR" dirty="0" err="1"/>
              <a:t>target_data</a:t>
            </a:r>
            <a:r>
              <a:rPr lang="pt-BR" dirty="0"/>
              <a:t>;</a:t>
            </a:r>
          </a:p>
          <a:p>
            <a:r>
              <a:rPr lang="pt-BR" dirty="0"/>
              <a:t>A sequência de criação de </a:t>
            </a:r>
            <a:r>
              <a:rPr lang="pt-BR" dirty="0" err="1"/>
              <a:t>buckets</a:t>
            </a:r>
            <a:r>
              <a:rPr lang="pt-BR" dirty="0"/>
              <a:t> foram criadas também para os </a:t>
            </a:r>
            <a:r>
              <a:rPr lang="pt-BR" dirty="0" err="1"/>
              <a:t>datasets</a:t>
            </a:r>
            <a:r>
              <a:rPr lang="pt-BR" dirty="0"/>
              <a:t> de teste.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BC3B3B-58C9-3262-265B-BEAB9A9E6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614" y="4702334"/>
            <a:ext cx="6854771" cy="19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26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B5329-92F0-527F-56A4-8AC9EB93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Conversão dos </a:t>
            </a:r>
            <a:r>
              <a:rPr lang="pt-BR" dirty="0" err="1"/>
              <a:t>datasets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5BC95E-83C6-F701-8641-2923A335D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Utilizando o serviço AWS </a:t>
            </a:r>
            <a:r>
              <a:rPr lang="pt-BR" dirty="0" err="1"/>
              <a:t>Glue</a:t>
            </a:r>
            <a:r>
              <a:rPr lang="pt-BR" dirty="0"/>
              <a:t> (</a:t>
            </a:r>
            <a:r>
              <a:rPr lang="pt-BR" dirty="0" err="1"/>
              <a:t>Serverless</a:t>
            </a:r>
            <a:r>
              <a:rPr lang="pt-BR" dirty="0"/>
              <a:t> data </a:t>
            </a:r>
            <a:r>
              <a:rPr lang="pt-BR" dirty="0" err="1"/>
              <a:t>integration</a:t>
            </a:r>
            <a:r>
              <a:rPr lang="pt-BR" dirty="0"/>
              <a:t>) para converter os </a:t>
            </a:r>
            <a:r>
              <a:rPr lang="pt-BR" dirty="0" err="1"/>
              <a:t>datasets</a:t>
            </a:r>
            <a:r>
              <a:rPr lang="pt-BR" dirty="0"/>
              <a:t> de treino e teste de extensão .</a:t>
            </a:r>
            <a:r>
              <a:rPr lang="pt-BR" dirty="0" err="1"/>
              <a:t>csv</a:t>
            </a:r>
            <a:r>
              <a:rPr lang="pt-BR" dirty="0"/>
              <a:t> para .parquet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8E806B-F069-2AC9-5B8E-322449659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34" y="3502148"/>
            <a:ext cx="8229331" cy="72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43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13325-7D31-753D-048A-228212A6C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Conversão dos </a:t>
            </a:r>
            <a:r>
              <a:rPr lang="pt-BR" dirty="0" err="1"/>
              <a:t>datasets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40E303-B9D2-D3D7-124B-0BF3C16BB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Recursos do AWS </a:t>
            </a:r>
            <a:r>
              <a:rPr lang="pt-BR" dirty="0" err="1"/>
              <a:t>Glue</a:t>
            </a:r>
            <a:r>
              <a:rPr lang="pt-BR" dirty="0"/>
              <a:t> utilizados:</a:t>
            </a:r>
          </a:p>
          <a:p>
            <a:r>
              <a:rPr lang="pt-BR" dirty="0"/>
              <a:t>Data </a:t>
            </a:r>
            <a:r>
              <a:rPr lang="pt-BR" dirty="0" err="1"/>
              <a:t>Catalog</a:t>
            </a:r>
            <a:r>
              <a:rPr lang="pt-BR" dirty="0"/>
              <a:t>: Armazenamento de metadados persistentes no </a:t>
            </a:r>
            <a:r>
              <a:rPr lang="pt-BR" dirty="0" err="1"/>
              <a:t>Glue</a:t>
            </a:r>
            <a:r>
              <a:rPr lang="pt-BR" dirty="0"/>
              <a:t>;</a:t>
            </a:r>
          </a:p>
          <a:p>
            <a:r>
              <a:rPr lang="pt-BR" dirty="0" err="1"/>
              <a:t>Database</a:t>
            </a:r>
            <a:r>
              <a:rPr lang="pt-BR" dirty="0"/>
              <a:t>: Grupo lógico de definição de </a:t>
            </a:r>
            <a:r>
              <a:rPr lang="pt-BR" dirty="0" err="1"/>
              <a:t>tables</a:t>
            </a:r>
            <a:r>
              <a:rPr lang="pt-BR" dirty="0"/>
              <a:t>;</a:t>
            </a:r>
          </a:p>
          <a:p>
            <a:r>
              <a:rPr lang="pt-BR" dirty="0" err="1"/>
              <a:t>Table</a:t>
            </a:r>
            <a:r>
              <a:rPr lang="pt-BR" dirty="0"/>
              <a:t>: </a:t>
            </a:r>
            <a:r>
              <a:rPr lang="pt-BR" dirty="0" err="1"/>
              <a:t>Schema</a:t>
            </a:r>
            <a:r>
              <a:rPr lang="pt-BR" dirty="0"/>
              <a:t> da base de dados;</a:t>
            </a:r>
          </a:p>
          <a:p>
            <a:r>
              <a:rPr lang="pt-BR" dirty="0" err="1"/>
              <a:t>Crawler</a:t>
            </a:r>
            <a:r>
              <a:rPr lang="pt-BR" dirty="0"/>
              <a:t>: Recurso que se conecta a base de dados, determina o </a:t>
            </a:r>
            <a:r>
              <a:rPr lang="pt-BR" dirty="0" err="1"/>
              <a:t>schema</a:t>
            </a:r>
            <a:r>
              <a:rPr lang="pt-BR" dirty="0"/>
              <a:t> usando classificadores e grava os metadados no Data </a:t>
            </a:r>
            <a:r>
              <a:rPr lang="pt-BR" dirty="0" err="1"/>
              <a:t>Catalog</a:t>
            </a:r>
            <a:r>
              <a:rPr lang="pt-BR" dirty="0"/>
              <a:t>;</a:t>
            </a:r>
          </a:p>
          <a:p>
            <a:r>
              <a:rPr lang="pt-BR" dirty="0" err="1"/>
              <a:t>Job</a:t>
            </a:r>
            <a:r>
              <a:rPr lang="pt-BR" dirty="0"/>
              <a:t>: Definição do ETL (</a:t>
            </a:r>
            <a:r>
              <a:rPr lang="pt-BR" dirty="0" err="1"/>
              <a:t>extract</a:t>
            </a:r>
            <a:r>
              <a:rPr lang="pt-BR" dirty="0"/>
              <a:t>, </a:t>
            </a:r>
            <a:r>
              <a:rPr lang="pt-BR" dirty="0" err="1"/>
              <a:t>transform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load</a:t>
            </a:r>
            <a:r>
              <a:rPr lang="pt-BR" dirty="0"/>
              <a:t>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2680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C2013-0D49-0C19-5C2B-68325D7C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Conversão dos </a:t>
            </a:r>
            <a:r>
              <a:rPr lang="pt-BR" dirty="0" err="1"/>
              <a:t>datasets</a:t>
            </a:r>
            <a:r>
              <a:rPr lang="pt-BR" dirty="0"/>
              <a:t> (workflow)</a:t>
            </a:r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5C8028A8-F893-C563-9F98-271990454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769656"/>
            <a:ext cx="9296128" cy="4183258"/>
          </a:xfrm>
        </p:spPr>
      </p:pic>
    </p:spTree>
    <p:extLst>
      <p:ext uri="{BB962C8B-B14F-4D97-AF65-F5344CB8AC3E}">
        <p14:creationId xmlns:p14="http://schemas.microsoft.com/office/powerpoint/2010/main" val="1533864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CB784-B6AC-4AFC-8E2B-2E55759A1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Datasets</a:t>
            </a:r>
            <a:r>
              <a:rPr lang="pt-BR" dirty="0"/>
              <a:t> .</a:t>
            </a:r>
            <a:r>
              <a:rPr lang="pt-BR" dirty="0" err="1"/>
              <a:t>csv</a:t>
            </a:r>
            <a:r>
              <a:rPr lang="pt-BR" dirty="0"/>
              <a:t> e .parquet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7617D6-F734-BBD6-FDA0-3E4EA050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Observamos que depois da conversão os </a:t>
            </a:r>
            <a:r>
              <a:rPr lang="pt-BR" dirty="0" err="1"/>
              <a:t>datasets</a:t>
            </a:r>
            <a:r>
              <a:rPr lang="pt-BR" dirty="0"/>
              <a:t> .parquet ocupam menos espaço de armazenamento.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CC9997-31F7-8D26-CA57-148C603F5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82" y="3286232"/>
            <a:ext cx="10078657" cy="28553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479AA90-3565-9A0A-AFD3-8514739F8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81" y="3614067"/>
            <a:ext cx="10078621" cy="28553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C4BFB9A-6313-00FE-0AFE-643D82EEB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81" y="4412784"/>
            <a:ext cx="10078586" cy="28553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AFE3574-D8D5-B49C-507C-8E09FDB97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081" y="4781603"/>
            <a:ext cx="10078586" cy="2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641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184</TotalTime>
  <Words>392</Words>
  <Application>Microsoft Macintosh PowerPoint</Application>
  <PresentationFormat>Widescreen</PresentationFormat>
  <Paragraphs>46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0" baseType="lpstr">
      <vt:lpstr>Arial</vt:lpstr>
      <vt:lpstr>Tw Cen MT</vt:lpstr>
      <vt:lpstr>Circuito</vt:lpstr>
      <vt:lpstr>Projeto integrador módulo ii Machine Learning</vt:lpstr>
      <vt:lpstr>Base de dados classificação</vt:lpstr>
      <vt:lpstr>Dicionário de dados</vt:lpstr>
      <vt:lpstr>importação dos dados</vt:lpstr>
      <vt:lpstr>importação dos dados</vt:lpstr>
      <vt:lpstr>Conversão dos datasets</vt:lpstr>
      <vt:lpstr>Conversão dos datasets</vt:lpstr>
      <vt:lpstr>Conversão dos datasets (workflow)</vt:lpstr>
      <vt:lpstr>Datasets .csv e .parquet</vt:lpstr>
      <vt:lpstr>amazon sagemaker</vt:lpstr>
      <vt:lpstr>Importação de bibliotecas</vt:lpstr>
      <vt:lpstr>Carregamento dos datasets</vt:lpstr>
      <vt:lpstr>Análise exploratória dos dados</vt:lpstr>
      <vt:lpstr>Mapa de calor com correlações</vt:lpstr>
      <vt:lpstr>Mapa de calor com correlações</vt:lpstr>
      <vt:lpstr>Verificando correlação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Brugnaro, Marcos Rodrigues</dc:creator>
  <cp:lastModifiedBy>Brugnaro, Marcos Rodrigues</cp:lastModifiedBy>
  <cp:revision>4</cp:revision>
  <dcterms:created xsi:type="dcterms:W3CDTF">2023-02-12T13:48:03Z</dcterms:created>
  <dcterms:modified xsi:type="dcterms:W3CDTF">2023-02-12T16:53:27Z</dcterms:modified>
</cp:coreProperties>
</file>